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83" r:id="rId2"/>
    <p:sldId id="279" r:id="rId3"/>
    <p:sldId id="276" r:id="rId4"/>
    <p:sldId id="274" r:id="rId5"/>
    <p:sldId id="281" r:id="rId6"/>
    <p:sldId id="260" r:id="rId7"/>
    <p:sldId id="296" r:id="rId8"/>
    <p:sldId id="297" r:id="rId9"/>
    <p:sldId id="266" r:id="rId10"/>
    <p:sldId id="270" r:id="rId11"/>
    <p:sldId id="298" r:id="rId12"/>
  </p:sldIdLst>
  <p:sldSz cx="9144000" cy="6858000" type="screen4x3"/>
  <p:notesSz cx="6735763" cy="98663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399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16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0888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3577" y="4686499"/>
            <a:ext cx="5387052" cy="4438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395949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29187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C5101-C945-4438-843F-42DAF6A69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3F1CD-E932-4EE8-9FB9-54FEDE89E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-92075"/>
            <a:ext cx="2095500" cy="62309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92075"/>
            <a:ext cx="6138863" cy="62309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807C-9772-4ADD-A9E5-84E9CB760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CD6DA-1849-4A8E-BC10-DBC319DB6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478AF-BA82-4D6B-8EE1-92821D4E7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5888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6488" y="1905000"/>
            <a:ext cx="392747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259B8-D375-4895-A1F2-152942514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7FE38-1013-4AF9-989F-BC5804164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8AC3F-84F9-4D1F-BE26-54C669FF6D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35907-7BC1-433C-A10D-E632960F8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4596-D509-4CEE-8458-A560457BD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4DE65-0457-4C99-B3C9-6418B15D5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EAAFA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319088" y="1828800"/>
            <a:ext cx="8823325" cy="5027613"/>
            <a:chOff x="201" y="1152"/>
            <a:chExt cx="5558" cy="3167"/>
          </a:xfrm>
        </p:grpSpPr>
        <p:sp>
          <p:nvSpPr>
            <p:cNvPr id="2" name="Freeform 2"/>
            <p:cNvSpPr>
              <a:spLocks noChangeArrowheads="1"/>
            </p:cNvSpPr>
            <p:nvPr/>
          </p:nvSpPr>
          <p:spPr bwMode="auto">
            <a:xfrm>
              <a:off x="528" y="2909"/>
              <a:ext cx="5231" cy="14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DEE">
                <a:alpha val="2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210" y="1152"/>
              <a:ext cx="5549" cy="3167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rgbClr val="D6EDEE">
                <a:alpha val="29999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528" y="2932"/>
              <a:ext cx="5231" cy="13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AAFA">
                <a:alpha val="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528" y="1152"/>
              <a:ext cx="4606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AEC1C2"/>
                </a:gs>
                <a:gs pos="100000">
                  <a:srgbClr val="D6EDEE">
                    <a:alpha val="0"/>
                  </a:srgbClr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528" y="1152"/>
              <a:ext cx="28" cy="17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DAEEEF"/>
                </a:gs>
                <a:gs pos="100000">
                  <a:srgbClr val="D6EDE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527" y="2904"/>
              <a:ext cx="28" cy="1415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0">
              <a:gsLst>
                <a:gs pos="0">
                  <a:srgbClr val="DAEEEF"/>
                </a:gs>
                <a:gs pos="100000">
                  <a:srgbClr val="D6EDEE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201" y="2904"/>
              <a:ext cx="287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AEC1C2"/>
                </a:gs>
                <a:gs pos="100000">
                  <a:srgbClr val="D6EDEE">
                    <a:alpha val="0"/>
                  </a:srgbClr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201" y="2904"/>
              <a:ext cx="29" cy="14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DAEEEF"/>
                </a:gs>
                <a:gs pos="100000">
                  <a:srgbClr val="D6EDEE">
                    <a:alpha val="9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4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838200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34290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937375" y="6245225"/>
            <a:ext cx="1900238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520A360-6583-447D-9C5C-DE7BBB588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92075"/>
            <a:ext cx="8383588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8005763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604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CC"/>
                </a:solidFill>
              </a:rPr>
              <a:t>Использование </a:t>
            </a:r>
            <a:endParaRPr lang="ru-RU" sz="4000" b="1" dirty="0" smtClean="0">
              <a:solidFill>
                <a:srgbClr val="0000CC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00CC"/>
                </a:solidFill>
              </a:rPr>
              <a:t>социо-игровой </a:t>
            </a:r>
            <a:r>
              <a:rPr lang="ru-RU" sz="4000" b="1" dirty="0">
                <a:solidFill>
                  <a:srgbClr val="0000CC"/>
                </a:solidFill>
              </a:rPr>
              <a:t>технологии </a:t>
            </a:r>
            <a:endParaRPr lang="ru-RU" sz="4000" b="1" dirty="0" smtClean="0">
              <a:solidFill>
                <a:srgbClr val="0000CC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00CC"/>
                </a:solidFill>
              </a:rPr>
              <a:t>в работе с </a:t>
            </a:r>
            <a:r>
              <a:rPr lang="ru-RU" sz="4000" b="1" dirty="0">
                <a:solidFill>
                  <a:srgbClr val="0000CC"/>
                </a:solidFill>
              </a:rPr>
              <a:t>детьми </a:t>
            </a:r>
            <a:endParaRPr lang="ru-RU" sz="4000" b="1" dirty="0" smtClean="0">
              <a:solidFill>
                <a:srgbClr val="0000CC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00CC"/>
                </a:solidFill>
              </a:rPr>
              <a:t>дошкольного </a:t>
            </a:r>
            <a:r>
              <a:rPr lang="ru-RU" sz="4000" b="1" dirty="0">
                <a:solidFill>
                  <a:srgbClr val="0000CC"/>
                </a:solidFill>
              </a:rPr>
              <a:t>возраста</a:t>
            </a:r>
            <a:r>
              <a:rPr lang="ru-RU" sz="4000" b="1" dirty="0">
                <a:solidFill>
                  <a:srgbClr val="0000FF"/>
                </a:solidFill>
              </a:rPr>
              <a:t> </a:t>
            </a:r>
            <a:endParaRPr lang="ru-RU" sz="4000" dirty="0">
              <a:solidFill>
                <a:srgbClr val="0000FF"/>
              </a:solidFill>
            </a:endParaRPr>
          </a:p>
          <a:p>
            <a:r>
              <a:rPr lang="ru-RU" sz="4000" dirty="0">
                <a:solidFill>
                  <a:srgbClr val="0000FF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1175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EAAFA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7800"/>
            <a:ext cx="8385175" cy="581025"/>
          </a:xfrm>
          <a:noFill/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dirty="0" smtClean="0">
                <a:solidFill>
                  <a:srgbClr val="FF0000"/>
                </a:solidFill>
                <a:effectLst/>
              </a:rPr>
              <a:t>Плюсы социо - игрового стиля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692150"/>
            <a:ext cx="8594725" cy="5976938"/>
          </a:xfrm>
        </p:spPr>
        <p:txBody>
          <a:bodyPr/>
          <a:lstStyle/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Отношения: «ребенок - сверстники»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Педагог является равноправным партером;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Разрушается барьер между педагогом и ребенком;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ориентированы на сверстников, а значит не являются покорными исполнителями указаний педагога;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самостоятельны и инициативны;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сами устанавливают правила игры;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обсуждают проблему, находят пути ее решения;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договариваются, общаются (выполняют роль и говорящих и роль слушающих);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Общение детей происходит внутри </a:t>
            </a:r>
            <a:r>
              <a:rPr lang="ru-RU" sz="2100" dirty="0" err="1" smtClean="0"/>
              <a:t>микрогрупп</a:t>
            </a:r>
            <a:r>
              <a:rPr lang="ru-RU" sz="2100" dirty="0" smtClean="0"/>
              <a:t> и между </a:t>
            </a:r>
            <a:r>
              <a:rPr lang="ru-RU" sz="2100" dirty="0" err="1" smtClean="0"/>
              <a:t>микрогруппами</a:t>
            </a:r>
            <a:r>
              <a:rPr lang="ru-RU" sz="2100" smtClean="0"/>
              <a:t>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smtClean="0"/>
              <a:t>Дети помогают друг другу, а также контролируют друг друга;</a:t>
            </a:r>
          </a:p>
          <a:p>
            <a:pPr marL="341313" indent="-341313" eaLnBrk="1" hangingPunct="1">
              <a:spcBef>
                <a:spcPts val="525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100" dirty="0" err="1" smtClean="0"/>
              <a:t>Социо-игровой</a:t>
            </a:r>
            <a:r>
              <a:rPr lang="ru-RU" sz="2100" dirty="0" smtClean="0"/>
              <a:t> стиль учит активных детей признавать мнение товарищей, а робким и неуверенным детям дает возможность преодолеть свои комплексы и нерешительность.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200" dirty="0">
                <a:effectLst/>
                <a:latin typeface="+mj-lt"/>
              </a:rPr>
              <a:t>Мышиная история </a:t>
            </a:r>
          </a:p>
          <a:p>
            <a:r>
              <a:rPr lang="ru-RU" sz="1200" dirty="0">
                <a:effectLst/>
                <a:latin typeface="+mj-lt"/>
              </a:rPr>
              <a:t>Осенью мышки весь день бегали туда и сюда, собирая запас на зиму. </a:t>
            </a:r>
          </a:p>
          <a:p>
            <a:r>
              <a:rPr lang="ru-RU" sz="1200" dirty="0">
                <a:effectLst/>
                <a:latin typeface="+mj-lt"/>
              </a:rPr>
              <a:t>( ИНСТРУМЕНТ)</a:t>
            </a:r>
          </a:p>
          <a:p>
            <a:r>
              <a:rPr lang="ru-RU" sz="1200" dirty="0">
                <a:effectLst/>
                <a:latin typeface="+mj-lt"/>
              </a:rPr>
              <a:t> И вот, наконец, с неба стали падать красивые белые снежинки.  ( ИНСТРУМЕНТ) </a:t>
            </a:r>
          </a:p>
          <a:p>
            <a:r>
              <a:rPr lang="ru-RU" sz="1200" dirty="0">
                <a:effectLst/>
                <a:latin typeface="+mj-lt"/>
              </a:rPr>
              <a:t>Они покрыли замёрзшую землю пушистым белым одеялом, и вскоре на этом снегу появились маленькие следы мышиных лапок.  ( ИНСТРУМЕНТ) </a:t>
            </a:r>
          </a:p>
          <a:p>
            <a:r>
              <a:rPr lang="ru-RU" sz="1200" dirty="0">
                <a:effectLst/>
                <a:latin typeface="+mj-lt"/>
              </a:rPr>
              <a:t>Мыши попрятались в свои норки, где у них было очень много еды. Они грызли орешки( ИНСТРУМЕНТ),  грызли зёрнышки ( ИНСТРУМЕНТ)</a:t>
            </a:r>
          </a:p>
          <a:p>
            <a:r>
              <a:rPr lang="ru-RU" sz="1200" dirty="0">
                <a:effectLst/>
                <a:latin typeface="+mj-lt"/>
              </a:rPr>
              <a:t>И устраивали себе из соломы тёплые гнёздышки. ( ИНСТРУМЕНТ)</a:t>
            </a:r>
          </a:p>
          <a:p>
            <a:r>
              <a:rPr lang="ru-RU" sz="1200" dirty="0">
                <a:effectLst/>
                <a:latin typeface="+mj-lt"/>
              </a:rPr>
              <a:t> Особенно они любили лакомиться сладкими корешками. ( ИНСТРУМЕНТ)  Шумел ветер( ИНСТРУМЕНТ)</a:t>
            </a:r>
          </a:p>
          <a:p>
            <a:r>
              <a:rPr lang="ru-RU" sz="1200" dirty="0">
                <a:effectLst/>
                <a:latin typeface="+mj-lt"/>
              </a:rPr>
              <a:t>И над мышиными норками намело большой-большой сугроб. Но мышкам было очень хорошо под снегом в тёплых норках. ( ИНСТРУМЕНТ)</a:t>
            </a:r>
          </a:p>
          <a:p>
            <a:r>
              <a:rPr lang="ru-RU" dirty="0">
                <a:effectLst/>
              </a:rPr>
              <a:t> </a:t>
            </a:r>
          </a:p>
          <a:p>
            <a:r>
              <a:rPr lang="ru-RU" dirty="0">
                <a:effectLst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20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 descr="http://www.openlesson.ru/wp-content/gallery/fotoportret/BukMM_si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276872"/>
            <a:ext cx="2448272" cy="3096344"/>
          </a:xfrm>
          <a:prstGeom prst="rect">
            <a:avLst/>
          </a:prstGeom>
          <a:ln w="38100" cap="sq">
            <a:solidFill>
              <a:schemeClr val="accent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 descr="http://www.klass-teatr.ru/upload/iblock/b68/b68c7f4fddc282e67ab7744fa83d78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564904"/>
            <a:ext cx="2304256" cy="3024336"/>
          </a:xfrm>
          <a:prstGeom prst="rect">
            <a:avLst/>
          </a:prstGeom>
          <a:ln w="38100" cap="sq">
            <a:solidFill>
              <a:schemeClr val="accent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1" name="Picture 6" descr="http://www.openlesson.ru/wp-content/gallery/fotoportret/Shul_is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700808"/>
            <a:ext cx="2520280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3528" y="5085184"/>
            <a:ext cx="2983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</a:rPr>
              <a:t>Е.Е. Шулешко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880" y="5589240"/>
            <a:ext cx="2488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</a:rPr>
              <a:t>В.М. Букатов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5949280"/>
            <a:ext cx="2494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</a:rPr>
              <a:t>А. П. Ершова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404664"/>
            <a:ext cx="8627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/>
                </a:solidFill>
              </a:rPr>
              <a:t>Авторы социо – игровой технологии</a:t>
            </a:r>
            <a:endParaRPr lang="ru-RU" sz="36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66357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Сущность социо-игровой технологии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1000108"/>
            <a:ext cx="8007350" cy="5114925"/>
          </a:xfrm>
        </p:spPr>
        <p:txBody>
          <a:bodyPr/>
          <a:lstStyle/>
          <a:p>
            <a:pPr marL="341313" indent="-341313" algn="just" eaLnBrk="1" hangingPunct="1">
              <a:spcBef>
                <a:spcPts val="500"/>
              </a:spcBef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1" dirty="0">
                <a:effectLst/>
              </a:rPr>
              <a:t>Занятия организуются как игра-жизнь между </a:t>
            </a:r>
            <a:r>
              <a:rPr lang="ru-RU" sz="2000" b="1" dirty="0" err="1">
                <a:effectLst/>
              </a:rPr>
              <a:t>микрогруппами</a:t>
            </a:r>
            <a:r>
              <a:rPr lang="ru-RU" sz="2000" b="1" dirty="0">
                <a:effectLst/>
              </a:rPr>
              <a:t> детей</a:t>
            </a:r>
            <a:r>
              <a:rPr lang="ru-RU" sz="2000" dirty="0">
                <a:effectLst/>
              </a:rPr>
              <a:t> </a:t>
            </a:r>
            <a:r>
              <a:rPr lang="ru-RU" sz="2000" dirty="0" smtClean="0">
                <a:effectLst/>
              </a:rPr>
              <a:t>               </a:t>
            </a:r>
          </a:p>
          <a:p>
            <a:pPr marL="341313" indent="-341313" algn="just" eaLnBrk="1" hangingPunct="1">
              <a:spcBef>
                <a:spcPts val="500"/>
              </a:spcBef>
              <a:buClr>
                <a:srgbClr val="0066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dirty="0" smtClean="0">
                <a:effectLst/>
              </a:rPr>
              <a:t> </a:t>
            </a:r>
            <a:r>
              <a:rPr lang="ru-RU" sz="2000" i="1" dirty="0" smtClean="0">
                <a:effectLst/>
              </a:rPr>
              <a:t>(</a:t>
            </a:r>
            <a:r>
              <a:rPr lang="ru-RU" sz="2000" i="1" dirty="0">
                <a:effectLst/>
              </a:rPr>
              <a:t>малыми социумами – отсюда и термин </a:t>
            </a:r>
            <a:r>
              <a:rPr lang="ru-RU" sz="2000" i="1" dirty="0" err="1">
                <a:effectLst/>
              </a:rPr>
              <a:t>социо-игровая</a:t>
            </a:r>
            <a:r>
              <a:rPr lang="ru-RU" sz="2000" i="1" dirty="0">
                <a:effectLst/>
              </a:rPr>
              <a:t>) и одновременно в каждой из </a:t>
            </a:r>
            <a:r>
              <a:rPr lang="ru-RU" sz="2000" i="1" dirty="0" smtClean="0">
                <a:effectLst/>
              </a:rPr>
              <a:t>них</a:t>
            </a:r>
            <a:r>
              <a:rPr lang="ru-RU" sz="2400" i="1" dirty="0" smtClean="0">
                <a:effectLst/>
              </a:rPr>
              <a:t>.</a:t>
            </a:r>
          </a:p>
          <a:p>
            <a:pPr marL="341313" indent="-341313" algn="just" eaLnBrk="1" hangingPunct="1">
              <a:spcBef>
                <a:spcPts val="500"/>
              </a:spcBef>
              <a:buClr>
                <a:srgbClr val="0066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1" dirty="0" smtClean="0">
              <a:effectLst/>
            </a:endParaRPr>
          </a:p>
          <a:p>
            <a:pPr marL="341313" indent="-341313" algn="just" eaLnBrk="1" hangingPunct="1">
              <a:spcBef>
                <a:spcPts val="500"/>
              </a:spcBef>
              <a:buClr>
                <a:srgbClr val="0066FF"/>
              </a:buClr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1" dirty="0" smtClean="0">
                <a:effectLst/>
              </a:rPr>
              <a:t>Технология </a:t>
            </a:r>
            <a:r>
              <a:rPr lang="ru-RU" sz="2000" b="1" dirty="0">
                <a:effectLst/>
              </a:rPr>
              <a:t>системно используется как в непосредственно образовательной деятельности, так и при организации свободной деятельности </a:t>
            </a:r>
            <a:r>
              <a:rPr lang="ru-RU" sz="2000" b="1" dirty="0" smtClean="0">
                <a:effectLst/>
              </a:rPr>
              <a:t>детей.</a:t>
            </a:r>
          </a:p>
          <a:p>
            <a:pPr marL="341313" indent="-341313" algn="ctr" eaLnBrk="1" hangingPunct="1">
              <a:buClr>
                <a:srgbClr val="0066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u="sng" dirty="0" smtClean="0">
                <a:solidFill>
                  <a:schemeClr val="accent2"/>
                </a:solidFill>
                <a:latin typeface="Arial Black" pitchFamily="34" charset="0"/>
              </a:rPr>
              <a:t>Цель:</a:t>
            </a:r>
          </a:p>
          <a:p>
            <a:pPr marL="341313" indent="-341313" algn="ctr" eaLnBrk="1" hangingPunct="1">
              <a:buClr>
                <a:srgbClr val="0066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dirty="0" smtClean="0">
                <a:solidFill>
                  <a:srgbClr val="000066"/>
                </a:solidFill>
                <a:latin typeface="+mj-lt"/>
              </a:rPr>
              <a:t>Формирование коммуникативных навыков общения</a:t>
            </a:r>
            <a:r>
              <a:rPr lang="ru-RU" dirty="0" smtClean="0">
                <a:solidFill>
                  <a:srgbClr val="000066"/>
                </a:solidFill>
                <a:latin typeface="Book Antiqua" pitchFamily="18" charset="0"/>
              </a:rPr>
              <a:t>.</a:t>
            </a:r>
          </a:p>
          <a:p>
            <a:pPr marL="341313" indent="-341313" algn="ctr" eaLnBrk="1" hangingPunct="1"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dirty="0" smtClean="0">
              <a:effectLst/>
            </a:endParaRPr>
          </a:p>
          <a:p>
            <a:pPr marL="341313" indent="-341313" algn="ctr" eaLnBrk="1" hangingPunct="1"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dirty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2563"/>
            <a:ext cx="8385175" cy="1555750"/>
          </a:xfrm>
          <a:noFill/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 smtClean="0">
                <a:effectLst/>
              </a:rPr>
              <a:t>В рамках данной технологии ставятся </a:t>
            </a:r>
            <a:br>
              <a:rPr lang="ru-RU" sz="3200" dirty="0" smtClean="0">
                <a:effectLst/>
              </a:rPr>
            </a:br>
            <a:r>
              <a:rPr lang="ru-RU" sz="3200" u="sng" dirty="0" smtClean="0">
                <a:solidFill>
                  <a:srgbClr val="FF3300"/>
                </a:solidFill>
                <a:effectLst/>
              </a:rPr>
              <a:t>задачи: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8007350" cy="4287838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/>
              <a:t>Помочь детям научиться эффективно общаться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/>
              <a:t>Сделать образовательный процесс более увлекательным для детей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/>
              <a:t>Способствовать развитию у них активной позиции, самостоятельности, творчества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0066FF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 smtClean="0"/>
              <a:t>Воспитывать </a:t>
            </a:r>
            <a:r>
              <a:rPr lang="ru-RU" sz="2800" dirty="0"/>
              <a:t>в дошкольниках желание узнавать новое.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0066FF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78909" y="331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85812" y="5949280"/>
            <a:ext cx="212594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</a:rPr>
              <a:t>Смена лидерства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6020" y="5963215"/>
            <a:ext cx="206319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</a:rPr>
              <a:t>Смена темпа 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</a:rPr>
              <a:t>и ритма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2069" y="5848017"/>
            <a:ext cx="306748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Интеграция </a:t>
            </a:r>
          </a:p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всех видов деятельности</a:t>
            </a:r>
            <a:endParaRPr lang="ru-RU" b="1" dirty="0">
              <a:solidFill>
                <a:srgbClr val="000099"/>
              </a:solidFill>
            </a:endParaRPr>
          </a:p>
        </p:txBody>
      </p:sp>
      <p:pic>
        <p:nvPicPr>
          <p:cNvPr id="10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812" y="164773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5273" y="190998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164773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812" y="3476137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5272" y="3476137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3837" y="3460113"/>
            <a:ext cx="2053939" cy="2272360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584152" y="2708448"/>
            <a:ext cx="145725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Движение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55273" y="2700889"/>
            <a:ext cx="214334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Вариативность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3836" y="2700889"/>
            <a:ext cx="207444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rgbClr val="000099"/>
                </a:solidFill>
              </a:rPr>
              <a:t>Микрогруппы</a:t>
            </a:r>
            <a:endParaRPr lang="ru-RU" sz="2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EAAFA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07504" y="179387"/>
            <a:ext cx="4176464" cy="3068983"/>
          </a:xfrm>
          <a:prstGeom prst="wedgeEllipseCallout">
            <a:avLst>
              <a:gd name="adj1" fmla="val -39684"/>
              <a:gd name="adj2" fmla="val 95160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u="sng" dirty="0">
                <a:solidFill>
                  <a:srgbClr val="FF0000"/>
                </a:solidFill>
                <a:ea typeface="ＭＳ ゴシック" pitchFamily="49" charset="-128"/>
              </a:rPr>
              <a:t>Движение: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003399"/>
                </a:solidFill>
                <a:ea typeface="ＭＳ ゴシック" pitchFamily="49" charset="-128"/>
              </a:rPr>
              <a:t>У детей должна быть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003399"/>
                </a:solidFill>
                <a:ea typeface="ＭＳ ゴシック" pitchFamily="49" charset="-128"/>
              </a:rPr>
              <a:t>возможность двигаться во время занятий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(очень характерно  для дошкольника, он должен обучаться в движении)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</p:txBody>
      </p:sp>
      <p:pic>
        <p:nvPicPr>
          <p:cNvPr id="7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4643446"/>
            <a:ext cx="1714407" cy="1896721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786578" y="4500570"/>
            <a:ext cx="1647568" cy="1957632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4768874" y="151158"/>
            <a:ext cx="4110287" cy="3097212"/>
          </a:xfrm>
          <a:prstGeom prst="wedgeEllipseCallout">
            <a:avLst>
              <a:gd name="adj1" fmla="val 41447"/>
              <a:gd name="adj2" fmla="val 93841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u="sng" dirty="0">
                <a:solidFill>
                  <a:srgbClr val="008080"/>
                </a:solidFill>
                <a:ea typeface="ＭＳ ゴシック" pitchFamily="49" charset="-128"/>
              </a:rPr>
              <a:t>Вариативность: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b="1" dirty="0">
                <a:solidFill>
                  <a:srgbClr val="003399"/>
                </a:solidFill>
                <a:ea typeface="ＭＳ ゴシック" pitchFamily="49" charset="-128"/>
              </a:rPr>
              <a:t>Смена мизансцен, ролей, видов деятельности</a:t>
            </a: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0066FF"/>
              </a:buClr>
              <a:buFont typeface="Wingdings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16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Возможность детей  работать в разных местах группы, там, где они решат: за столами, на ковре, в любом другом месте групповой комнаты)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79388" y="179388"/>
            <a:ext cx="5760764" cy="4113708"/>
          </a:xfrm>
          <a:prstGeom prst="wedgeEllipseCallout">
            <a:avLst>
              <a:gd name="adj1" fmla="val 60640"/>
              <a:gd name="adj2" fmla="val 72427"/>
            </a:avLst>
          </a:prstGeom>
          <a:gradFill rotWithShape="0">
            <a:gsLst>
              <a:gs pos="0">
                <a:srgbClr val="CCECFF"/>
              </a:gs>
              <a:gs pos="100000">
                <a:srgbClr val="E8F0F4">
                  <a:alpha val="79999"/>
                </a:srgbClr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003399"/>
                </a:solidFill>
                <a:ea typeface="ＭＳ ゴシック" pitchFamily="49" charset="-128"/>
              </a:rPr>
              <a:t>Малые группы: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>
                <a:solidFill>
                  <a:srgbClr val="003399"/>
                </a:solidFill>
                <a:ea typeface="ＭＳ ゴシック" pitchFamily="49" charset="-128"/>
              </a:rPr>
              <a:t>Объединение в малые группы по 3-6 человек при фронтальном проведении занятий</a:t>
            </a:r>
          </a:p>
          <a:p>
            <a:pPr algn="ctr">
              <a:lnSpc>
                <a:spcPct val="80000"/>
              </a:lnSpc>
              <a:spcBef>
                <a:spcPts val="350"/>
              </a:spcBef>
              <a:buClr>
                <a:srgbClr val="0066FF"/>
              </a:buClr>
              <a:buFont typeface="Wingdings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i="1" dirty="0">
                <a:solidFill>
                  <a:srgbClr val="000000"/>
                </a:solidFill>
                <a:latin typeface="Tahoma" pitchFamily="32" charset="0"/>
              </a:rPr>
              <a:t>1.Обеспечивается эмоциональный комфорт, в компании с товарищем не так страшно</a:t>
            </a:r>
            <a:r>
              <a:rPr lang="ru-RU" sz="1600" i="1" dirty="0" smtClean="0">
                <a:solidFill>
                  <a:srgbClr val="000000"/>
                </a:solidFill>
                <a:latin typeface="Tahoma" pitchFamily="32" charset="0"/>
              </a:rPr>
              <a:t>.</a:t>
            </a:r>
          </a:p>
          <a:p>
            <a:pPr algn="ctr">
              <a:lnSpc>
                <a:spcPct val="80000"/>
              </a:lnSpc>
              <a:spcBef>
                <a:spcPts val="350"/>
              </a:spcBef>
              <a:buClr>
                <a:srgbClr val="0066FF"/>
              </a:buClr>
              <a:buFont typeface="Wingdings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i="1" dirty="0" smtClean="0">
                <a:solidFill>
                  <a:srgbClr val="000000"/>
                </a:solidFill>
                <a:latin typeface="Tahoma" pitchFamily="32" charset="0"/>
              </a:rPr>
              <a:t>2.Обеспечивается </a:t>
            </a:r>
            <a:r>
              <a:rPr lang="ru-RU" sz="1600" i="1" dirty="0">
                <a:solidFill>
                  <a:srgbClr val="000000"/>
                </a:solidFill>
                <a:latin typeface="Tahoma" pitchFamily="32" charset="0"/>
              </a:rPr>
              <a:t>возможность сравнивать свои успехи или неуспехи с успехами или неуспехами товарища; </a:t>
            </a:r>
            <a:endParaRPr lang="ru-RU" sz="1600" i="1" dirty="0" smtClean="0">
              <a:solidFill>
                <a:srgbClr val="000000"/>
              </a:solidFill>
              <a:latin typeface="Tahoma" pitchFamily="32" charset="0"/>
            </a:endParaRPr>
          </a:p>
          <a:p>
            <a:pPr algn="ctr">
              <a:lnSpc>
                <a:spcPct val="80000"/>
              </a:lnSpc>
              <a:spcBef>
                <a:spcPts val="350"/>
              </a:spcBef>
              <a:buClr>
                <a:srgbClr val="0066FF"/>
              </a:buClr>
              <a:buFont typeface="Wingdings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i="1" dirty="0" smtClean="0">
                <a:solidFill>
                  <a:srgbClr val="000000"/>
                </a:solidFill>
                <a:latin typeface="Tahoma" pitchFamily="32" charset="0"/>
              </a:rPr>
              <a:t>3</a:t>
            </a:r>
            <a:r>
              <a:rPr lang="ru-RU" sz="1600" i="1" dirty="0">
                <a:solidFill>
                  <a:srgbClr val="000000"/>
                </a:solidFill>
                <a:latin typeface="Tahoma" pitchFamily="32" charset="0"/>
              </a:rPr>
              <a:t>. Обеспечивается возможность добиваться достижений и оценивать себя и других;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600" i="1" dirty="0">
              <a:solidFill>
                <a:srgbClr val="000000"/>
              </a:solidFill>
              <a:latin typeface="Tahoma" pitchFamily="32" charset="0"/>
            </a:endParaRPr>
          </a:p>
        </p:txBody>
      </p:sp>
      <p:pic>
        <p:nvPicPr>
          <p:cNvPr id="3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572264" y="3786190"/>
            <a:ext cx="1647568" cy="1957632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220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4636694"/>
            <a:ext cx="1647568" cy="1957632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164288" y="4747620"/>
            <a:ext cx="1647568" cy="1957632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4" descr="http://bukashka.org/wp-content/2010/01/kit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851920" y="4653136"/>
            <a:ext cx="1647568" cy="1957632"/>
          </a:xfrm>
          <a:prstGeom prst="rect">
            <a:avLst/>
          </a:prstGeom>
          <a:ln w="38100" cap="sq">
            <a:solidFill>
              <a:srgbClr val="0000FF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07504" y="179387"/>
            <a:ext cx="3672408" cy="1975792"/>
          </a:xfrm>
          <a:prstGeom prst="wedgeEllipseCallout">
            <a:avLst>
              <a:gd name="adj1" fmla="val -29406"/>
              <a:gd name="adj2" fmla="val 16121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u="sng" dirty="0" smtClean="0">
                <a:solidFill>
                  <a:srgbClr val="FF0000"/>
                </a:solidFill>
                <a:ea typeface="ＭＳ ゴシック" pitchFamily="49" charset="-128"/>
              </a:rPr>
              <a:t>Смена лидерства:</a:t>
            </a:r>
            <a:endParaRPr lang="ru-RU" sz="2400" b="1" u="sng" dirty="0">
              <a:solidFill>
                <a:srgbClr val="FF0000"/>
              </a:solidFill>
              <a:ea typeface="ＭＳ ゴシック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499488" y="332656"/>
            <a:ext cx="3428135" cy="1822523"/>
          </a:xfrm>
          <a:prstGeom prst="wedgeEllipseCallout">
            <a:avLst>
              <a:gd name="adj1" fmla="val 23587"/>
              <a:gd name="adj2" fmla="val 184235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u="sng" dirty="0" smtClean="0">
                <a:solidFill>
                  <a:srgbClr val="FF0000"/>
                </a:solidFill>
                <a:ea typeface="ＭＳ ゴシック" pitchFamily="49" charset="-128"/>
              </a:rPr>
              <a:t>Смена темпа и ритма</a:t>
            </a:r>
            <a:endParaRPr lang="ru-RU" sz="1600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447150" y="1854300"/>
            <a:ext cx="4144768" cy="1872208"/>
          </a:xfrm>
          <a:prstGeom prst="wedgeEllipseCallout">
            <a:avLst>
              <a:gd name="adj1" fmla="val 1088"/>
              <a:gd name="adj2" fmla="val 91209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u="sng" dirty="0" smtClean="0">
                <a:solidFill>
                  <a:srgbClr val="FF0000"/>
                </a:solidFill>
                <a:ea typeface="ＭＳ ゴシック" pitchFamily="49" charset="-128"/>
              </a:rPr>
              <a:t>Интеграция  всех видов деятельности</a:t>
            </a:r>
            <a:endParaRPr lang="ru-RU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1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EAAFA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3600" smtClean="0"/>
              <a:t>Этапы организации общения детей в рамках технологии: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 smtClean="0"/>
              <a:t>1.Учим детей правилам общения, культуре общения (дети учатся договариваться, а значит слушать и слышать партнера, развивается собственная речь);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 smtClean="0"/>
              <a:t>2. Общение является целью- ребенок на практике осознает, как ему надо организовать свое общение в </a:t>
            </a:r>
            <a:r>
              <a:rPr lang="ru-RU" sz="2800" dirty="0" err="1" smtClean="0"/>
              <a:t>микрогруппе</a:t>
            </a:r>
            <a:r>
              <a:rPr lang="ru-RU" sz="2800" dirty="0" smtClean="0"/>
              <a:t>, чтобы выполнить учебную задачу;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Clr>
                <a:srgbClr val="0066FF"/>
              </a:buClr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 smtClean="0"/>
              <a:t>3. Общение – педагогическое средство, т.е. через общение дошкольник обучается.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>
                <a:srgbClr val="0066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800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 Blac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559</Words>
  <Application>Microsoft Office PowerPoint</Application>
  <PresentationFormat>Экран (4:3)</PresentationFormat>
  <Paragraphs>72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Сущность социо-игровой технологии</vt:lpstr>
      <vt:lpstr>В рамках данной технологии ставятся  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организации общения детей в рамках технологии:</vt:lpstr>
      <vt:lpstr>Плюсы социо - игрового стиля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Рабочая учебная программа по разделу”физическое воспитание” (для детей 2 младшей группы) программы “Истоки”</dc:title>
  <dc:creator>User</dc:creator>
  <cp:lastModifiedBy>Пользователь</cp:lastModifiedBy>
  <cp:revision>97</cp:revision>
  <cp:lastPrinted>1601-01-01T00:00:00Z</cp:lastPrinted>
  <dcterms:created xsi:type="dcterms:W3CDTF">2007-03-29T06:11:55Z</dcterms:created>
  <dcterms:modified xsi:type="dcterms:W3CDTF">2017-04-20T07:47:31Z</dcterms:modified>
</cp:coreProperties>
</file>